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83" r:id="rId11"/>
    <p:sldId id="27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61" r:id="rId26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9A"/>
    <a:srgbClr val="161444"/>
    <a:srgbClr val="C5C5C5"/>
    <a:srgbClr val="243B7A"/>
    <a:srgbClr val="3B35B1"/>
    <a:srgbClr val="AFACE6"/>
    <a:srgbClr val="322D97"/>
    <a:srgbClr val="169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37F3-0345-486B-8782-47459A4F03A2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456F-413F-4B19-90CE-AAAEE6676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70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AC30-770D-4EFF-AF27-5DB04AFA598D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6E98-AAB6-480C-887D-B280A08B9D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9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26E98-AAB6-480C-887D-B280A08B9D4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72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26E98-AAB6-480C-887D-B280A08B9D4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78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 baseline="0">
          <a:solidFill>
            <a:schemeClr val="bg1"/>
          </a:solidFill>
          <a:latin typeface="Segoe UI Semilight" pitchFamily="34" charset="0"/>
          <a:ea typeface="+mn-ea"/>
          <a:cs typeface="Segoe UI Semi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2+fot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03848" y="1643056"/>
            <a:ext cx="565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 Semibold" pitchFamily="34" charset="0"/>
                <a:ea typeface="Open Sans" pitchFamily="34" charset="0"/>
                <a:cs typeface="Segoe UI Semibold" pitchFamily="34" charset="0"/>
              </a:rPr>
              <a:t>Projekt budżetu Koszalina</a:t>
            </a:r>
          </a:p>
          <a:p>
            <a:r>
              <a:rPr lang="pl-PL" sz="3200" b="1" dirty="0" smtClean="0">
                <a:solidFill>
                  <a:schemeClr val="bg1"/>
                </a:solidFill>
                <a:latin typeface="Segoe UI Semibold" pitchFamily="34" charset="0"/>
                <a:ea typeface="Open Sans" pitchFamily="34" charset="0"/>
                <a:cs typeface="Segoe UI Semibold" pitchFamily="34" charset="0"/>
              </a:rPr>
              <a:t>na rok 2021 </a:t>
            </a:r>
            <a:endParaRPr lang="pl-PL" sz="3200" b="1" dirty="0">
              <a:solidFill>
                <a:schemeClr val="bg1"/>
              </a:solidFill>
              <a:latin typeface="Segoe UI Semibold" pitchFamily="34" charset="0"/>
              <a:ea typeface="Open Sans" pitchFamily="34" charset="0"/>
              <a:cs typeface="Segoe UI Semibold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03848" y="3113040"/>
            <a:ext cx="565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Piotr Jedliński, prezydent Koszalina</a:t>
            </a:r>
            <a:endParaRPr lang="pl-PL" sz="2400" dirty="0">
              <a:solidFill>
                <a:schemeClr val="bg1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03848" y="4429138"/>
            <a:ext cx="5654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AFACE6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Koszalin, 29 października 2020</a:t>
            </a:r>
            <a:endParaRPr lang="pl-PL" sz="1400" dirty="0">
              <a:solidFill>
                <a:srgbClr val="AFACE6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63564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l-PL" altLang="pl-PL" sz="1800" dirty="0" smtClean="0">
                <a:solidFill>
                  <a:srgbClr val="1E429A"/>
                </a:solidFill>
                <a:latin typeface="+mj-lt"/>
              </a:rPr>
              <a:t>Plan dochodów PIT niższy o 5 mln zł w stosunku do planu na 30.09.2020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96" y="2931790"/>
            <a:ext cx="2871403" cy="1747454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7504" y="2355726"/>
            <a:ext cx="4890796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l-PL" sz="1600" b="1" dirty="0" smtClean="0">
                <a:solidFill>
                  <a:srgbClr val="1E429A"/>
                </a:solidFill>
                <a:latin typeface="+mj-lt"/>
              </a:rPr>
              <a:t>Brak remontów: 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ul. Jedności, </a:t>
            </a:r>
            <a:endParaRPr lang="pl-PL" sz="1400" dirty="0">
              <a:solidFill>
                <a:srgbClr val="1E429A"/>
              </a:solidFill>
              <a:latin typeface="+mn-lt"/>
            </a:endParaRP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. Podgórna, 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ul. 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Partyzantów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ul. 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 Głowackiego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. Św. Wojciecha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. Spasowskiego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. Kosynierów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400" dirty="0">
                <a:solidFill>
                  <a:srgbClr val="1E429A"/>
                </a:solidFill>
                <a:latin typeface="+mn-lt"/>
              </a:rPr>
              <a:t>ul</a:t>
            </a:r>
            <a:r>
              <a:rPr lang="pl-PL" sz="1400" dirty="0" smtClean="0">
                <a:solidFill>
                  <a:srgbClr val="1E429A"/>
                </a:solidFill>
                <a:latin typeface="+mn-lt"/>
              </a:rPr>
              <a:t>. Mieszka I</a:t>
            </a:r>
            <a:endParaRPr lang="pl-PL" altLang="pl-PL" sz="1400" dirty="0" smtClean="0">
              <a:solidFill>
                <a:srgbClr val="1E429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80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635646"/>
            <a:ext cx="77406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dirty="0" smtClean="0">
                <a:solidFill>
                  <a:srgbClr val="1E429A"/>
                </a:solidFill>
                <a:latin typeface="Arial" panose="020B0604020202020204" pitchFamily="34" charset="0"/>
              </a:rPr>
              <a:t>wydatki na drogi i infrastrukturę telekomunikacyjną – 61,7 mln zł (w tym inwestycje 32,7 mln zł)</a:t>
            </a:r>
            <a:endParaRPr lang="pl-PL" altLang="pl-PL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140075" y="2632556"/>
            <a:ext cx="5248349" cy="213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l-PL" sz="1600" b="1" dirty="0" smtClean="0">
                <a:solidFill>
                  <a:srgbClr val="1E429A"/>
                </a:solidFill>
                <a:latin typeface="+mj-lt"/>
              </a:rPr>
              <a:t>Najważniejsze inwestycje: 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Rozbiórka i budowa wiaduktu drogowego w ciągu al. Monte Cassino (13,36 mln zł)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Rozbudowa </a:t>
            </a:r>
            <a:r>
              <a:rPr lang="pl-PL" sz="1600" dirty="0">
                <a:solidFill>
                  <a:srgbClr val="1E429A"/>
                </a:solidFill>
                <a:latin typeface="+mj-lt"/>
              </a:rPr>
              <a:t>i przebudowa ul. Władysława IV </a:t>
            </a: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(6,4 </a:t>
            </a:r>
            <a:r>
              <a:rPr lang="pl-PL" sz="1600" dirty="0">
                <a:solidFill>
                  <a:srgbClr val="1E429A"/>
                </a:solidFill>
                <a:latin typeface="+mj-lt"/>
              </a:rPr>
              <a:t>mln zł), 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Rejon </a:t>
            </a:r>
            <a:r>
              <a:rPr lang="pl-PL" sz="1600" dirty="0">
                <a:solidFill>
                  <a:srgbClr val="1E429A"/>
                </a:solidFill>
                <a:latin typeface="+mj-lt"/>
              </a:rPr>
              <a:t>ulic </a:t>
            </a: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Piłsudskiego</a:t>
            </a:r>
            <a:r>
              <a:rPr lang="pl-PL" sz="1600" dirty="0">
                <a:solidFill>
                  <a:srgbClr val="1E429A"/>
                </a:solidFill>
                <a:latin typeface="+mj-lt"/>
              </a:rPr>
              <a:t>, </a:t>
            </a: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Kościuszki</a:t>
            </a:r>
            <a:r>
              <a:rPr lang="pl-PL" sz="1600" dirty="0">
                <a:solidFill>
                  <a:srgbClr val="1E429A"/>
                </a:solidFill>
                <a:latin typeface="+mj-lt"/>
              </a:rPr>
              <a:t>, </a:t>
            </a: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Waryńskiego (4,3 mln zł), 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Budowa ścieżek rowerowych (4,7 mln zł ), </a:t>
            </a:r>
          </a:p>
          <a:p>
            <a:pPr algn="ctr">
              <a:spcBef>
                <a:spcPts val="500"/>
              </a:spcBef>
              <a:buNone/>
              <a:defRPr/>
            </a:pPr>
            <a:r>
              <a:rPr lang="pl-PL" sz="1600" dirty="0" smtClean="0">
                <a:solidFill>
                  <a:srgbClr val="1E429A"/>
                </a:solidFill>
                <a:latin typeface="+mj-lt"/>
              </a:rPr>
              <a:t>Drogi na os. Bukowym – ul. Prosta (1,5 mln zł)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146"/>
            <a:ext cx="3140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79512" y="4550444"/>
            <a:ext cx="15119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>
                <a:solidFill>
                  <a:srgbClr val="1E429A"/>
                </a:solidFill>
              </a:rPr>
              <a:t>modernizacja chodników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8755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79712" y="1491630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altLang="pl-PL" sz="2000" b="1" dirty="0" smtClean="0">
                <a:solidFill>
                  <a:srgbClr val="1E429A"/>
                </a:solidFill>
                <a:latin typeface="Arial" panose="020B0604020202020204" pitchFamily="34" charset="0"/>
              </a:rPr>
              <a:t>Edukacja – 273,4 mln zł</a:t>
            </a:r>
          </a:p>
          <a:p>
            <a:pPr algn="l">
              <a:defRPr/>
            </a:pPr>
            <a:r>
              <a:rPr lang="pl-PL" altLang="pl-PL" sz="2000" dirty="0" smtClean="0">
                <a:solidFill>
                  <a:srgbClr val="1E429A"/>
                </a:solidFill>
                <a:latin typeface="Arial" panose="020B0604020202020204" pitchFamily="34" charset="0"/>
              </a:rPr>
              <a:t>w tym:</a:t>
            </a:r>
          </a:p>
          <a:p>
            <a:pPr>
              <a:defRPr/>
            </a:pPr>
            <a:r>
              <a:rPr lang="pl-PL" altLang="pl-PL" sz="2000" dirty="0" smtClean="0">
                <a:solidFill>
                  <a:srgbClr val="1E429A"/>
                </a:solidFill>
                <a:latin typeface="Arial" panose="020B0604020202020204" pitchFamily="34" charset="0"/>
              </a:rPr>
              <a:t>oświata i wychowanie – </a:t>
            </a:r>
            <a:r>
              <a:rPr lang="pl-PL" sz="2000" dirty="0" smtClean="0">
                <a:solidFill>
                  <a:srgbClr val="1E4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242,8</a:t>
            </a:r>
            <a:r>
              <a:rPr lang="pl-PL" altLang="pl-PL" sz="2000" dirty="0" smtClean="0">
                <a:solidFill>
                  <a:srgbClr val="1E429A"/>
                </a:solidFill>
                <a:latin typeface="Arial" panose="020B0604020202020204" pitchFamily="34" charset="0"/>
              </a:rPr>
              <a:t> mln zł</a:t>
            </a:r>
            <a:br>
              <a:rPr lang="pl-PL" altLang="pl-PL" sz="2000" dirty="0" smtClean="0">
                <a:solidFill>
                  <a:srgbClr val="1E429A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rgbClr val="1E429A"/>
                </a:solidFill>
                <a:latin typeface="Arial" panose="020B0604020202020204" pitchFamily="34" charset="0"/>
              </a:rPr>
              <a:t>edukacyjna opieka wychowawcza </a:t>
            </a:r>
            <a:r>
              <a:rPr lang="pl-PL" altLang="pl-PL" sz="2000" dirty="0">
                <a:solidFill>
                  <a:srgbClr val="1E429A"/>
                </a:solidFill>
                <a:latin typeface="Arial" panose="020B0604020202020204" pitchFamily="34" charset="0"/>
              </a:rPr>
              <a:t>– </a:t>
            </a:r>
            <a:r>
              <a:rPr lang="pl-PL" altLang="pl-PL" sz="2000" dirty="0" smtClean="0">
                <a:solidFill>
                  <a:srgbClr val="1E429A"/>
                </a:solidFill>
                <a:latin typeface="Arial" panose="020B0604020202020204" pitchFamily="34" charset="0"/>
              </a:rPr>
              <a:t>30,6 mln zł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59832" y="2859782"/>
            <a:ext cx="532859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pl-PL" alt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wydatki </a:t>
            </a:r>
            <a:r>
              <a:rPr lang="pl-PL" alt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bieżące </a:t>
            </a:r>
            <a:r>
              <a:rPr lang="pl-PL" alt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– </a:t>
            </a:r>
            <a:r>
              <a:rPr lang="pl-PL" altLang="pl-PL" sz="1400" b="1" dirty="0" smtClean="0">
                <a:solidFill>
                  <a:srgbClr val="1E429A"/>
                </a:solidFill>
                <a:cs typeface="Arial" panose="020B0604020202020204" pitchFamily="34" charset="0"/>
              </a:rPr>
              <a:t>265,0 mln </a:t>
            </a:r>
            <a:r>
              <a:rPr lang="pl-PL" altLang="pl-PL" sz="1400" b="1" dirty="0">
                <a:solidFill>
                  <a:srgbClr val="1E429A"/>
                </a:solidFill>
                <a:cs typeface="Arial" panose="020B0604020202020204" pitchFamily="34" charset="0"/>
              </a:rPr>
              <a:t>zł </a:t>
            </a:r>
            <a:endParaRPr lang="pl-PL" altLang="pl-PL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alt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wydatki </a:t>
            </a:r>
            <a:r>
              <a:rPr lang="pl-PL" alt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majątkowe – </a:t>
            </a:r>
            <a:r>
              <a:rPr lang="pl-PL" altLang="pl-PL" sz="1400" b="1" dirty="0" smtClean="0">
                <a:solidFill>
                  <a:srgbClr val="1E429A"/>
                </a:solidFill>
                <a:cs typeface="Arial" panose="020B0604020202020204" pitchFamily="34" charset="0"/>
              </a:rPr>
              <a:t>8,4 </a:t>
            </a:r>
            <a:r>
              <a:rPr lang="pl-PL" altLang="pl-PL" sz="1400" b="1" dirty="0">
                <a:solidFill>
                  <a:srgbClr val="1E429A"/>
                </a:solidFill>
                <a:cs typeface="Arial" panose="020B0604020202020204" pitchFamily="34" charset="0"/>
              </a:rPr>
              <a:t>mln zł </a:t>
            </a:r>
            <a:endParaRPr lang="pl-PL" altLang="pl-PL" sz="1400" b="1" dirty="0" smtClean="0">
              <a:solidFill>
                <a:srgbClr val="1E429A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pl-PL" altLang="pl-PL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l-PL" altLang="pl-PL" sz="1400" b="1" dirty="0" smtClean="0">
                <a:solidFill>
                  <a:srgbClr val="1E429A"/>
                </a:solidFill>
                <a:cs typeface="Arial" panose="020B0604020202020204" pitchFamily="34" charset="0"/>
              </a:rPr>
              <a:t>4,6 </a:t>
            </a:r>
            <a:r>
              <a:rPr lang="pl-PL" altLang="pl-PL" sz="1400" b="1" dirty="0">
                <a:solidFill>
                  <a:srgbClr val="1E429A"/>
                </a:solidFill>
                <a:cs typeface="Arial" panose="020B0604020202020204" pitchFamily="34" charset="0"/>
              </a:rPr>
              <a:t>mln zł </a:t>
            </a:r>
            <a:r>
              <a:rPr lang="pl-PL" alt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– modernizacja energetyczna </a:t>
            </a:r>
            <a:r>
              <a:rPr lang="pl-PL" alt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żłobka „Skrzat”, przedszkoli (nr 13, 14 i 15) i ZS 7</a:t>
            </a:r>
            <a:endParaRPr lang="pl-PL" altLang="pl-PL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altLang="pl-PL" sz="1400" b="1" dirty="0" smtClean="0">
                <a:solidFill>
                  <a:srgbClr val="1E429A"/>
                </a:solidFill>
                <a:cs typeface="Arial" panose="020B0604020202020204" pitchFamily="34" charset="0"/>
              </a:rPr>
              <a:t>2,7 </a:t>
            </a:r>
            <a:r>
              <a:rPr lang="pl-PL" altLang="pl-PL" sz="1400" b="1" dirty="0">
                <a:solidFill>
                  <a:srgbClr val="1E429A"/>
                </a:solidFill>
                <a:cs typeface="Arial" panose="020B0604020202020204" pitchFamily="34" charset="0"/>
              </a:rPr>
              <a:t>mln zł </a:t>
            </a:r>
            <a:r>
              <a:rPr lang="pl-PL" alt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– </a:t>
            </a:r>
            <a:r>
              <a:rPr lang="pl-PL" alt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modernizacja budynku ZS 1</a:t>
            </a:r>
          </a:p>
          <a:p>
            <a:pPr>
              <a:spcBef>
                <a:spcPts val="0"/>
              </a:spcBef>
              <a:buNone/>
            </a:pPr>
            <a:r>
              <a:rPr lang="pl-PL" altLang="pl-PL" sz="1400" b="1" dirty="0">
                <a:solidFill>
                  <a:srgbClr val="1E429A"/>
                </a:solidFill>
                <a:cs typeface="Arial" panose="020B0604020202020204" pitchFamily="34" charset="0"/>
              </a:rPr>
              <a:t>1,0 mln zł </a:t>
            </a:r>
            <a:r>
              <a:rPr lang="pl-PL" alt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– dostosowanie dawnego Gimnazjum nr 2 do potrzeb ZS 12</a:t>
            </a:r>
          </a:p>
          <a:p>
            <a:pPr>
              <a:spcBef>
                <a:spcPts val="0"/>
              </a:spcBef>
              <a:buNone/>
            </a:pPr>
            <a:endParaRPr lang="pl-PL" altLang="pl-PL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" y="2859782"/>
            <a:ext cx="2880320" cy="191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8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1720" y="1563638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Arial" panose="020B0604020202020204" pitchFamily="34" charset="0"/>
              </a:rPr>
              <a:t>gospodarka mieszkaniowa – 4,9 mln zł</a:t>
            </a:r>
            <a:endParaRPr lang="pl-PL" altLang="pl-PL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27662" y="3723878"/>
            <a:ext cx="568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8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3,0 </a:t>
            </a:r>
            <a:r>
              <a:rPr lang="pl-PL" altLang="pl-PL" sz="1800" dirty="0">
                <a:solidFill>
                  <a:srgbClr val="1E429A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– dotacja do ZBM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0,2 </a:t>
            </a:r>
            <a:r>
              <a:rPr lang="pl-PL" altLang="pl-PL" sz="1800" dirty="0">
                <a:solidFill>
                  <a:srgbClr val="1E429A"/>
                </a:solidFill>
                <a:latin typeface="Calibri" panose="020F0502020204030204" pitchFamily="34" charset="0"/>
              </a:rPr>
              <a:t>mln zł</a:t>
            </a:r>
            <a:r>
              <a:rPr lang="pl-PL" altLang="pl-PL" sz="1800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pl-PL" altLang="pl-PL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wykup gruntów</a:t>
            </a:r>
            <a:endParaRPr lang="pl-PL" altLang="pl-PL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49627"/>
            <a:ext cx="4783071" cy="26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83768" y="1461779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Arial" panose="020B0604020202020204" pitchFamily="34" charset="0"/>
              </a:rPr>
              <a:t>ochrona zdrowia – 4,6 mln zł</a:t>
            </a:r>
            <a:endParaRPr lang="pl-PL" altLang="pl-PL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52143" y="4045397"/>
            <a:ext cx="53467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16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2,8 mln zł </a:t>
            </a:r>
            <a:r>
              <a:rPr lang="pl-PL" altLang="pl-PL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przeciwdziałanie narkomanii i alkoholizmowi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16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1,0 mln zł </a:t>
            </a:r>
            <a:r>
              <a:rPr lang="pl-PL" altLang="pl-PL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Ośrodek Terapii i Opieki nad Nietrzeźwymi</a:t>
            </a:r>
            <a:endParaRPr lang="pl-PL" altLang="pl-PL" sz="1600" b="1" dirty="0" smtClean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16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0,7 mln zł </a:t>
            </a:r>
            <a:r>
              <a:rPr lang="pl-PL" altLang="pl-PL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programy polityki zdrowotnej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1923444"/>
            <a:ext cx="3619025" cy="20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1760" y="1461779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Arial" panose="020B0604020202020204" pitchFamily="34" charset="0"/>
              </a:rPr>
              <a:t>pomoc społeczna – 39,7 mln zł</a:t>
            </a:r>
            <a:endParaRPr lang="pl-PL" altLang="pl-PL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19872" y="2957513"/>
            <a:ext cx="49561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15,5 mln </a:t>
            </a: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domy pomocy społecznej i ośrodki wsparcia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16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11,1 </a:t>
            </a: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ośrodki pomocy społecznej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4,1 </a:t>
            </a: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zasiłki i pomoc w naturze, zasiłki stałe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16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3,3 </a:t>
            </a: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dodatki mieszkaniowe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4</a:t>
            </a:r>
            <a:r>
              <a:rPr lang="pl-PL" altLang="pl-PL" sz="16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,3 </a:t>
            </a: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usługi opiekuńcze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0,8 </a:t>
            </a:r>
            <a:r>
              <a:rPr lang="pl-PL" altLang="pl-PL" sz="1600" dirty="0">
                <a:solidFill>
                  <a:srgbClr val="1E429A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pl-PL" altLang="pl-PL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dożywianie</a:t>
            </a:r>
            <a:endParaRPr lang="pl-PL" altLang="pl-PL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11709"/>
            <a:ext cx="3170499" cy="179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93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699792" y="1461779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dirty="0" smtClean="0">
                <a:solidFill>
                  <a:srgbClr val="1E429A"/>
                </a:solidFill>
                <a:latin typeface="Arial" panose="020B0604020202020204" pitchFamily="34" charset="0"/>
              </a:rPr>
              <a:t>rodzina – 154,2 mln zł</a:t>
            </a:r>
            <a:endParaRPr lang="pl-PL" altLang="pl-PL" sz="3200" dirty="0" smtClean="0">
              <a:solidFill>
                <a:srgbClr val="1E429A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771800" y="3795886"/>
            <a:ext cx="8253413" cy="1754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132,8 mln zł </a:t>
            </a:r>
            <a:r>
              <a:rPr lang="pl-PL" altLang="pl-PL" sz="1800" dirty="0" smtClean="0">
                <a:latin typeface="Calibri" panose="020F0502020204030204" pitchFamily="34" charset="0"/>
              </a:rPr>
              <a:t>– rządowe zadania zlecone (m.in. 500+)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18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13,6 </a:t>
            </a:r>
            <a:r>
              <a:rPr lang="pl-PL" altLang="pl-PL" sz="1800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800" dirty="0">
                <a:latin typeface="Calibri" panose="020F0502020204030204" pitchFamily="34" charset="0"/>
              </a:rPr>
              <a:t>– żłobki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l-PL" altLang="pl-PL" sz="18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3,4 mln zł </a:t>
            </a:r>
            <a:r>
              <a:rPr lang="pl-PL" altLang="pl-PL" sz="1800" dirty="0" smtClean="0">
                <a:latin typeface="Calibri" panose="020F0502020204030204" pitchFamily="34" charset="0"/>
              </a:rPr>
              <a:t>– rodziny zastępcze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2" descr="http://g.infor.pl/wj/portal/_wspolne/pliki_infornext/492000/rodzina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00200"/>
            <a:ext cx="2688357" cy="22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6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95736" y="1347614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dirty="0" smtClean="0">
                <a:solidFill>
                  <a:srgbClr val="1E429A"/>
                </a:solidFill>
                <a:latin typeface="Arial" panose="020B0604020202020204" pitchFamily="34" charset="0"/>
              </a:rPr>
              <a:t>gospodarka komunalna – 56,7 mln zł</a:t>
            </a:r>
            <a:endParaRPr lang="pl-PL" altLang="pl-PL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589" y="1995686"/>
            <a:ext cx="43815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pl-PL" sz="1600" b="1" dirty="0" smtClean="0"/>
              <a:t>Wydatki bieżące: </a:t>
            </a:r>
            <a:r>
              <a:rPr lang="pl-PL" sz="1600" b="1" dirty="0" smtClean="0">
                <a:solidFill>
                  <a:srgbClr val="3333CC"/>
                </a:solidFill>
              </a:rPr>
              <a:t>49,3 </a:t>
            </a:r>
            <a:r>
              <a:rPr lang="pl-PL" sz="1600" b="1" dirty="0">
                <a:solidFill>
                  <a:srgbClr val="3333CC"/>
                </a:solidFill>
              </a:rPr>
              <a:t>mln zł</a:t>
            </a:r>
            <a:r>
              <a:rPr lang="pl-PL" sz="1600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pl-PL" sz="1600" b="1" dirty="0">
                <a:latin typeface="+mj-lt"/>
              </a:rPr>
              <a:t>w tym: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24,4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gospodarka odpadami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6,8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gospodarka ściekowa i ochrona wód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6,7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oczyszczanie miasta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4,9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oświetlenie ulic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3,5 mln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utrzymanie zieleni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57153" y="3573840"/>
            <a:ext cx="712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Inwestycje: </a:t>
            </a:r>
            <a:r>
              <a:rPr lang="pl-PL" sz="1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</a:t>
            </a:r>
            <a:r>
              <a:rPr lang="pl-PL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zł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l-PL" sz="1600" b="1" dirty="0">
                <a:latin typeface="+mj-lt"/>
              </a:rPr>
              <a:t>w tym</a:t>
            </a:r>
            <a:r>
              <a:rPr lang="pl-PL" sz="1600" b="1" dirty="0" smtClean="0">
                <a:latin typeface="+mj-lt"/>
              </a:rPr>
              <a:t>:</a:t>
            </a:r>
            <a:r>
              <a:rPr lang="pl-PL" sz="1600" b="1" dirty="0">
                <a:latin typeface="+mj-lt"/>
              </a:rPr>
              <a:t>	</a:t>
            </a:r>
            <a:endParaRPr lang="pl-PL" sz="1600" b="1" dirty="0">
              <a:solidFill>
                <a:srgbClr val="3333CC"/>
              </a:solidFill>
              <a:latin typeface="+mj-lt"/>
            </a:endParaRPr>
          </a:p>
          <a:p>
            <a:pPr>
              <a:defRPr/>
            </a:pPr>
            <a:r>
              <a:rPr lang="pl-PL" sz="1600" b="1" dirty="0" smtClean="0">
                <a:solidFill>
                  <a:srgbClr val="3333CC"/>
                </a:solidFill>
                <a:latin typeface="+mj-lt"/>
              </a:rPr>
              <a:t>5,4 mln </a:t>
            </a:r>
            <a:r>
              <a:rPr lang="pl-PL" sz="1600" b="1" dirty="0">
                <a:solidFill>
                  <a:srgbClr val="3333CC"/>
                </a:solidFill>
                <a:latin typeface="+mj-lt"/>
              </a:rPr>
              <a:t>zł </a:t>
            </a:r>
            <a:r>
              <a:rPr lang="pl-PL" sz="1600" b="1" dirty="0">
                <a:solidFill>
                  <a:srgbClr val="3333CC"/>
                </a:solidFill>
              </a:rPr>
              <a:t>– </a:t>
            </a:r>
            <a:r>
              <a:rPr lang="pl-PL" sz="1600" b="1" dirty="0"/>
              <a:t>rewitalizacja parku im. T. Kościuszki</a:t>
            </a:r>
            <a:r>
              <a:rPr lang="pl-PL" sz="1600" b="1" dirty="0">
                <a:latin typeface="+mj-lt"/>
              </a:rPr>
              <a:t>			</a:t>
            </a:r>
            <a:endParaRPr lang="pl-PL" sz="1600" b="1" dirty="0">
              <a:solidFill>
                <a:srgbClr val="3333CC"/>
              </a:solidFill>
              <a:latin typeface="+mj-lt"/>
            </a:endParaRPr>
          </a:p>
          <a:p>
            <a:pPr>
              <a:defRPr/>
            </a:pPr>
            <a:r>
              <a:rPr lang="pl-PL" sz="1600" b="1" dirty="0" smtClean="0">
                <a:solidFill>
                  <a:srgbClr val="3333CC"/>
                </a:solidFill>
                <a:latin typeface="+mj-lt"/>
              </a:rPr>
              <a:t>0,9 </a:t>
            </a:r>
            <a:r>
              <a:rPr lang="pl-PL" sz="1600" b="1" dirty="0">
                <a:solidFill>
                  <a:srgbClr val="3333CC"/>
                </a:solidFill>
                <a:latin typeface="+mj-lt"/>
              </a:rPr>
              <a:t>mln zł </a:t>
            </a:r>
            <a:r>
              <a:rPr lang="pl-PL" sz="1600" b="1" dirty="0">
                <a:solidFill>
                  <a:srgbClr val="3333CC"/>
                </a:solidFill>
              </a:rPr>
              <a:t>– </a:t>
            </a:r>
            <a:r>
              <a:rPr lang="pl-PL" sz="1600" b="1" dirty="0" smtClean="0"/>
              <a:t>Punkt </a:t>
            </a:r>
            <a:r>
              <a:rPr lang="pl-PL" sz="1600" b="1" dirty="0"/>
              <a:t>Selektywnej Zbiórki Odpadów Komunalnych</a:t>
            </a:r>
            <a:r>
              <a:rPr lang="pl-PL" sz="1600" b="1" dirty="0">
                <a:latin typeface="+mj-lt"/>
              </a:rPr>
              <a:t>		  </a:t>
            </a:r>
            <a:r>
              <a:rPr lang="pl-PL" sz="1600" b="1" dirty="0" smtClean="0">
                <a:latin typeface="+mj-lt"/>
              </a:rPr>
              <a:t>  </a:t>
            </a:r>
            <a:endParaRPr lang="pl-PL" sz="1600" b="1" dirty="0">
              <a:latin typeface="+mj-lt"/>
            </a:endParaRPr>
          </a:p>
          <a:p>
            <a:pPr>
              <a:defRPr/>
            </a:pPr>
            <a:r>
              <a:rPr lang="pl-PL" sz="1600" b="1" dirty="0" smtClean="0">
                <a:solidFill>
                  <a:srgbClr val="3333CC"/>
                </a:solidFill>
                <a:latin typeface="+mj-lt"/>
              </a:rPr>
              <a:t>0,5 mln </a:t>
            </a:r>
            <a:r>
              <a:rPr lang="pl-PL" sz="1600" b="1" dirty="0">
                <a:solidFill>
                  <a:srgbClr val="3333CC"/>
                </a:solidFill>
                <a:latin typeface="+mj-lt"/>
              </a:rPr>
              <a:t>zł – </a:t>
            </a:r>
            <a:r>
              <a:rPr lang="pl-PL" sz="1600" b="1" dirty="0" smtClean="0">
                <a:latin typeface="+mj-lt"/>
              </a:rPr>
              <a:t>oświetlenie ulic</a:t>
            </a:r>
            <a:r>
              <a:rPr lang="pl-PL" sz="1600" b="1" dirty="0">
                <a:latin typeface="+mj-lt"/>
              </a:rPr>
              <a:t>			</a:t>
            </a:r>
            <a:endParaRPr lang="pl-PL" sz="1600" b="1" dirty="0">
              <a:solidFill>
                <a:srgbClr val="3333CC"/>
              </a:solidFill>
              <a:latin typeface="+mj-lt"/>
            </a:endParaRPr>
          </a:p>
        </p:txBody>
      </p:sp>
      <p:pic>
        <p:nvPicPr>
          <p:cNvPr id="6" name="Picture 6" descr="http://koszalininfo.pl/images/2013grudzien/13.12.13/pgkw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86698"/>
            <a:ext cx="3323035" cy="186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3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5576" y="1347614"/>
            <a:ext cx="8005763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300" dirty="0" smtClean="0">
                <a:solidFill>
                  <a:srgbClr val="1E429A"/>
                </a:solidFill>
                <a:latin typeface="Arial" panose="020B0604020202020204" pitchFamily="34" charset="0"/>
              </a:rPr>
              <a:t>kultura i ochrona dziedzictwa narodowego – 33,5 mln zł</a:t>
            </a: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3275856" y="2787774"/>
            <a:ext cx="53213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6,1 </a:t>
            </a:r>
            <a:r>
              <a:rPr lang="pl-PL" altLang="pl-PL" sz="1600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Koszalińska Biblioteka Publiczna oraz filie gminne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5,5 </a:t>
            </a:r>
            <a:r>
              <a:rPr lang="pl-PL" altLang="pl-PL" sz="1600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Filharmonia Koszalińska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1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4,0 </a:t>
            </a:r>
            <a:r>
              <a:rPr lang="pl-PL" altLang="pl-PL" sz="1600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CK </a:t>
            </a:r>
            <a:r>
              <a:rPr lang="pl-PL" altLang="pl-PL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105 </a:t>
            </a:r>
            <a:endParaRPr lang="pl-PL" altLang="pl-PL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pl-PL" altLang="pl-PL" sz="1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3,8 </a:t>
            </a:r>
            <a:r>
              <a:rPr lang="pl-PL" altLang="pl-PL" sz="1600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Muzeum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3,7 </a:t>
            </a:r>
            <a:r>
              <a:rPr lang="pl-PL" altLang="pl-PL" sz="1600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dirty="0">
                <a:solidFill>
                  <a:schemeClr val="tx1"/>
                </a:solidFill>
                <a:latin typeface="Calibri" panose="020F0502020204030204" pitchFamily="34" charset="0"/>
              </a:rPr>
              <a:t>– Bałtycki Teatr </a:t>
            </a:r>
            <a:r>
              <a:rPr lang="pl-PL" altLang="pl-PL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Dramatyczny</a:t>
            </a:r>
            <a:endParaRPr lang="pl-PL" altLang="pl-PL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0168"/>
            <a:ext cx="3203848" cy="20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364506" y="1833810"/>
            <a:ext cx="579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pl-PL" altLang="pl-PL" b="1" dirty="0">
                <a:cs typeface="Arial" panose="020B0604020202020204" pitchFamily="34" charset="0"/>
              </a:rPr>
              <a:t>wydatki bieżące – </a:t>
            </a:r>
            <a:r>
              <a:rPr lang="pl-PL" altLang="pl-PL" b="1" dirty="0" smtClean="0">
                <a:solidFill>
                  <a:srgbClr val="1E429A"/>
                </a:solidFill>
                <a:cs typeface="Arial" panose="020B0604020202020204" pitchFamily="34" charset="0"/>
              </a:rPr>
              <a:t>23,4 </a:t>
            </a:r>
            <a:r>
              <a:rPr lang="pl-PL" altLang="pl-PL" b="1" dirty="0">
                <a:solidFill>
                  <a:srgbClr val="1E429A"/>
                </a:solidFill>
                <a:cs typeface="Arial" panose="020B0604020202020204" pitchFamily="34" charset="0"/>
              </a:rPr>
              <a:t>mln zł </a:t>
            </a:r>
            <a:endParaRPr lang="pl-PL" altLang="pl-PL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altLang="pl-PL" b="1" dirty="0">
                <a:cs typeface="Arial" panose="020B0604020202020204" pitchFamily="34" charset="0"/>
              </a:rPr>
              <a:t>wydatki majątkowe – </a:t>
            </a:r>
            <a:r>
              <a:rPr lang="pl-PL" altLang="pl-PL" b="1" dirty="0" smtClean="0">
                <a:solidFill>
                  <a:srgbClr val="1E429A"/>
                </a:solidFill>
                <a:cs typeface="Arial" panose="020B0604020202020204" pitchFamily="34" charset="0"/>
              </a:rPr>
              <a:t>10,1 </a:t>
            </a:r>
            <a:r>
              <a:rPr lang="pl-PL" altLang="pl-PL" b="1">
                <a:solidFill>
                  <a:srgbClr val="1E429A"/>
                </a:solidFill>
                <a:cs typeface="Arial" panose="020B0604020202020204" pitchFamily="34" charset="0"/>
              </a:rPr>
              <a:t>mln </a:t>
            </a:r>
            <a:r>
              <a:rPr lang="pl-PL" altLang="pl-PL" b="1" smtClean="0">
                <a:solidFill>
                  <a:srgbClr val="1E429A"/>
                </a:solidFill>
                <a:cs typeface="Arial" panose="020B0604020202020204" pitchFamily="34" charset="0"/>
              </a:rPr>
              <a:t>zł</a:t>
            </a:r>
            <a:endParaRPr lang="pl-PL" altLang="pl-PL" b="1" dirty="0">
              <a:solidFill>
                <a:srgbClr val="1E42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9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2699792" y="1347614"/>
            <a:ext cx="728345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dirty="0" smtClean="0">
                <a:solidFill>
                  <a:srgbClr val="1E429A"/>
                </a:solidFill>
                <a:latin typeface="Arial" panose="020B0604020202020204" pitchFamily="34" charset="0"/>
              </a:rPr>
              <a:t>ważniejsze inwestycje</a:t>
            </a:r>
          </a:p>
        </p:txBody>
      </p:sp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5148064" y="1923678"/>
            <a:ext cx="33051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13,2 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wiadukt w ciągu al. Monte 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Cassino</a:t>
            </a:r>
          </a:p>
          <a:p>
            <a:pPr>
              <a:spcBef>
                <a:spcPts val="0"/>
              </a:spcBef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+mj-lt"/>
              </a:rPr>
              <a:t>8,3 </a:t>
            </a:r>
            <a:r>
              <a:rPr lang="pl-PL" altLang="pl-PL" sz="1600" b="1" dirty="0">
                <a:solidFill>
                  <a:srgbClr val="3333CC"/>
                </a:solidFill>
                <a:latin typeface="+mj-lt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modernizacja placówek oświatowych</a:t>
            </a:r>
            <a:endParaRPr lang="pl-PL" altLang="pl-PL" sz="16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4,3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pl-PL" altLang="pl-PL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remont ul. Kościuszki i Piłsudskiego</a:t>
            </a:r>
            <a:endParaRPr lang="pl-PL" altLang="pl-PL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2,9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Koszaliński Budżet Obywatelski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6,0 mln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zł </a:t>
            </a:r>
            <a:r>
              <a:rPr lang="pl-PL" altLang="pl-PL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pl-PL" altLang="pl-PL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rewitalizacja Parku im. T. Kościuszki</a:t>
            </a:r>
          </a:p>
          <a:p>
            <a:pPr>
              <a:spcBef>
                <a:spcPts val="0"/>
              </a:spcBef>
              <a:buNone/>
            </a:pPr>
            <a:r>
              <a:rPr lang="pl-PL" altLang="pl-PL" sz="16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0,9 </a:t>
            </a:r>
            <a:r>
              <a:rPr lang="pl-PL" altLang="pl-PL" sz="1600" b="1" dirty="0">
                <a:solidFill>
                  <a:srgbClr val="3333CC"/>
                </a:solidFill>
                <a:latin typeface="Calibri" panose="020F0502020204030204" pitchFamily="34" charset="0"/>
              </a:rPr>
              <a:t>mln zł </a:t>
            </a:r>
            <a:r>
              <a:rPr lang="pl-PL" altLang="pl-PL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budowa PSZOK</a:t>
            </a:r>
            <a:endParaRPr lang="pl-PL" altLang="pl-PL" sz="16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pl-PL" altLang="pl-PL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l-PL" altLang="pl-PL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l-PL" altLang="pl-PL" sz="1000" dirty="0">
              <a:solidFill>
                <a:schemeClr val="tx1"/>
              </a:solidFill>
            </a:endParaRP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9417"/>
            <a:ext cx="456088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8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7624" y="1923678"/>
            <a:ext cx="71247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Dochody		  	</a:t>
            </a:r>
            <a:r>
              <a:rPr lang="pl-PL" b="1" dirty="0" smtClean="0">
                <a:solidFill>
                  <a:srgbClr val="1E429A"/>
                </a:solidFill>
              </a:rPr>
              <a:t>719.401.086</a:t>
            </a: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kern="0" dirty="0" smtClean="0">
                <a:solidFill>
                  <a:srgbClr val="1E429A"/>
                </a:solidFill>
                <a:latin typeface="+mj-lt"/>
              </a:rPr>
              <a:t>		</a:t>
            </a:r>
            <a:endParaRPr lang="pl-PL" altLang="pl-PL" b="1" kern="0" dirty="0">
              <a:solidFill>
                <a:srgbClr val="1E429A"/>
              </a:solidFill>
              <a:latin typeface="+mj-lt"/>
            </a:endParaRPr>
          </a:p>
          <a:p>
            <a:pPr>
              <a:buNone/>
              <a:defRPr/>
            </a:pP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Wydatki	</a:t>
            </a:r>
            <a:r>
              <a:rPr lang="pl-PL" altLang="pl-PL" b="1" kern="0" dirty="0">
                <a:solidFill>
                  <a:srgbClr val="1E429A"/>
                </a:solidFill>
                <a:latin typeface="+mj-lt"/>
              </a:rPr>
              <a:t>		  </a:t>
            </a: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	</a:t>
            </a:r>
            <a:r>
              <a:rPr lang="pl-PL" b="1" dirty="0" smtClean="0">
                <a:solidFill>
                  <a:srgbClr val="1E429A"/>
                </a:solidFill>
              </a:rPr>
              <a:t>734.765.086</a:t>
            </a: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 </a:t>
            </a:r>
            <a:r>
              <a:rPr lang="pl-PL" altLang="pl-PL" b="1" kern="0" dirty="0">
                <a:solidFill>
                  <a:srgbClr val="1E429A"/>
                </a:solidFill>
                <a:latin typeface="+mj-lt"/>
              </a:rPr>
              <a:t>zł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b="1" kern="0" dirty="0" smtClean="0">
              <a:solidFill>
                <a:srgbClr val="1E429A"/>
              </a:solidFill>
              <a:latin typeface="+mj-lt"/>
            </a:endParaRPr>
          </a:p>
          <a:p>
            <a:pPr>
              <a:buNone/>
              <a:defRPr/>
            </a:pP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Deficyt	</a:t>
            </a:r>
            <a:r>
              <a:rPr lang="pl-PL" altLang="pl-PL" b="1" kern="0" dirty="0">
                <a:solidFill>
                  <a:srgbClr val="1E429A"/>
                </a:solidFill>
                <a:latin typeface="+mj-lt"/>
              </a:rPr>
              <a:t>		  </a:t>
            </a: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	   </a:t>
            </a:r>
            <a:r>
              <a:rPr lang="pl-PL" b="1" dirty="0" smtClean="0">
                <a:solidFill>
                  <a:srgbClr val="1E429A"/>
                </a:solidFill>
              </a:rPr>
              <a:t>15.364.000</a:t>
            </a:r>
            <a:r>
              <a:rPr lang="pl-PL" altLang="pl-PL" b="1" kern="0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b="1" kern="0" dirty="0" smtClean="0">
              <a:solidFill>
                <a:srgbClr val="1E429A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b="1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b="1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kern="0" dirty="0" smtClean="0">
                <a:latin typeface="Calibri" panose="020F0502020204030204" pitchFamily="34" charset="0"/>
              </a:rPr>
              <a:t>	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kern="0" dirty="0" smtClean="0"/>
          </a:p>
        </p:txBody>
      </p:sp>
    </p:spTree>
    <p:extLst>
      <p:ext uri="{BB962C8B-B14F-4D97-AF65-F5344CB8AC3E}">
        <p14:creationId xmlns:p14="http://schemas.microsoft.com/office/powerpoint/2010/main" val="367096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5576" y="1347614"/>
            <a:ext cx="8005763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300" dirty="0" smtClean="0">
                <a:solidFill>
                  <a:srgbClr val="1E429A"/>
                </a:solidFill>
                <a:latin typeface="Arial" panose="020B0604020202020204" pitchFamily="34" charset="0"/>
              </a:rPr>
              <a:t>Skutki zachowania stawek podatkowych </a:t>
            </a:r>
            <a:r>
              <a:rPr lang="pl-PL" altLang="pl-PL" sz="2300" dirty="0" smtClean="0">
                <a:solidFill>
                  <a:srgbClr val="1E429A"/>
                </a:solidFill>
                <a:latin typeface="Arial" panose="020B0604020202020204" pitchFamily="34" charset="0"/>
              </a:rPr>
              <a:t>na 2021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213970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endParaRPr lang="pl-PL" altLang="pl-PL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altLang="pl-PL" b="1" dirty="0" smtClean="0">
                <a:cs typeface="Arial" panose="020B0604020202020204" pitchFamily="34" charset="0"/>
              </a:rPr>
              <a:t>Brak dochodów </a:t>
            </a:r>
            <a:r>
              <a:rPr lang="pl-PL" altLang="pl-PL" b="1" dirty="0">
                <a:cs typeface="Arial" panose="020B0604020202020204" pitchFamily="34" charset="0"/>
              </a:rPr>
              <a:t>w budżecie Miasta </a:t>
            </a:r>
            <a:r>
              <a:rPr lang="pl-PL" altLang="pl-PL" b="1" dirty="0" smtClean="0">
                <a:cs typeface="Arial" panose="020B0604020202020204" pitchFamily="34" charset="0"/>
              </a:rPr>
              <a:t>uzyskanych z nowych stawek podatkowych</a:t>
            </a:r>
          </a:p>
          <a:p>
            <a:pPr>
              <a:spcBef>
                <a:spcPts val="0"/>
              </a:spcBef>
              <a:buNone/>
            </a:pPr>
            <a:endParaRPr lang="pl-PL" altLang="pl-PL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altLang="pl-PL" b="1" dirty="0" smtClean="0">
                <a:solidFill>
                  <a:srgbClr val="FF0000"/>
                </a:solidFill>
                <a:cs typeface="Arial" panose="020B0604020202020204" pitchFamily="34" charset="0"/>
              </a:rPr>
              <a:t>4,5 </a:t>
            </a:r>
            <a:r>
              <a:rPr lang="pl-PL" altLang="pl-PL" b="1" dirty="0">
                <a:solidFill>
                  <a:srgbClr val="FF0000"/>
                </a:solidFill>
                <a:cs typeface="Arial" panose="020B0604020202020204" pitchFamily="34" charset="0"/>
              </a:rPr>
              <a:t>mln zł </a:t>
            </a:r>
          </a:p>
        </p:txBody>
      </p:sp>
    </p:spTree>
    <p:extLst>
      <p:ext uri="{BB962C8B-B14F-4D97-AF65-F5344CB8AC3E}">
        <p14:creationId xmlns:p14="http://schemas.microsoft.com/office/powerpoint/2010/main" val="175730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12347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49495" y="915566"/>
            <a:ext cx="828092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1600" dirty="0">
                <a:solidFill>
                  <a:srgbClr val="1E429A"/>
                </a:solidFill>
                <a:latin typeface="Arial" panose="020B0604020202020204" pitchFamily="34" charset="0"/>
              </a:rPr>
              <a:t>Zmniejszenie wydatków z tytułu nieuchwalenia stawek podatkowych </a:t>
            </a:r>
            <a:r>
              <a:rPr lang="pl-PL" altLang="pl-PL" sz="1600">
                <a:solidFill>
                  <a:srgbClr val="1E429A"/>
                </a:solidFill>
                <a:latin typeface="Arial" panose="020B0604020202020204" pitchFamily="34" charset="0"/>
              </a:rPr>
              <a:t>podwyższonych </a:t>
            </a:r>
            <a:r>
              <a:rPr lang="pl-PL" altLang="pl-PL" sz="1600" smtClean="0">
                <a:solidFill>
                  <a:srgbClr val="1E429A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smtClean="0">
                <a:solidFill>
                  <a:srgbClr val="1E429A"/>
                </a:solidFill>
                <a:latin typeface="Arial" panose="020B0604020202020204" pitchFamily="34" charset="0"/>
              </a:rPr>
            </a:br>
            <a:r>
              <a:rPr lang="pl-PL" altLang="pl-PL" sz="1600" smtClean="0">
                <a:solidFill>
                  <a:srgbClr val="1E429A"/>
                </a:solidFill>
                <a:latin typeface="Arial" panose="020B0604020202020204" pitchFamily="34" charset="0"/>
              </a:rPr>
              <a:t>o </a:t>
            </a:r>
            <a:r>
              <a:rPr lang="pl-PL" altLang="pl-PL" sz="1600" dirty="0">
                <a:solidFill>
                  <a:srgbClr val="1E429A"/>
                </a:solidFill>
                <a:latin typeface="Arial" panose="020B0604020202020204" pitchFamily="34" charset="0"/>
              </a:rPr>
              <a:t>wskaźnik wzrostu cen towarów i usług</a:t>
            </a:r>
            <a:endParaRPr lang="pl-PL" altLang="pl-PL" sz="1600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20869"/>
              </p:ext>
            </p:extLst>
          </p:nvPr>
        </p:nvGraphicFramePr>
        <p:xfrm>
          <a:off x="149495" y="1635646"/>
          <a:ext cx="8136904" cy="335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512168"/>
                <a:gridCol w="2232248"/>
                <a:gridCol w="1440160"/>
              </a:tblGrid>
              <a:tr h="792451">
                <a:tc>
                  <a:txBody>
                    <a:bodyPr/>
                    <a:lstStyle/>
                    <a:p>
                      <a:r>
                        <a:rPr lang="pl-PL" dirty="0" smtClean="0"/>
                        <a:t>Zadanie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Planowane wydatki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Planowane wydatki po korekcie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Różnica </a:t>
                      </a:r>
                    </a:p>
                  </a:txBody>
                  <a:tcPr/>
                </a:tc>
              </a:tr>
              <a:tr h="287669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dofinansowanie stowarzyszeń sportowych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5.500.000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3.850.000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1.650.000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dofinansowanie piłki ręcznej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1.000.000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450.000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zajęcia w Zagrodzie </a:t>
                      </a:r>
                      <a:r>
                        <a:rPr lang="pl-PL" sz="1400" dirty="0" err="1" smtClean="0"/>
                        <a:t>Jamneńskiej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Noc Muzeów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25.000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25.000 zł</a:t>
                      </a:r>
                      <a:endParaRPr lang="pl-PL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Wydanie Koszalińskich Zeszytów Muzealnych i Informatora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15.000 zł</a:t>
                      </a:r>
                      <a:endParaRPr lang="pl-PL" sz="14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Roczniki Koszalińskie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16.000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16.000 zł</a:t>
                      </a:r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Koszaliński Grafik Kultury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180.000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180.000 zł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4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12347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2021c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49495" y="915566"/>
            <a:ext cx="828092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1600" dirty="0">
                <a:solidFill>
                  <a:srgbClr val="1E429A"/>
                </a:solidFill>
                <a:latin typeface="Arial" panose="020B0604020202020204" pitchFamily="34" charset="0"/>
              </a:rPr>
              <a:t>Zmniejszenie wydatków z tytułu nieuchwalenia stawek podatkowych podwyższonych </a:t>
            </a:r>
            <a:r>
              <a:rPr lang="pl-PL" altLang="pl-PL" sz="1600" dirty="0" smtClean="0">
                <a:solidFill>
                  <a:srgbClr val="1E429A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 smtClean="0">
                <a:solidFill>
                  <a:srgbClr val="1E429A"/>
                </a:solidFill>
                <a:latin typeface="Arial" panose="020B0604020202020204" pitchFamily="34" charset="0"/>
              </a:rPr>
            </a:br>
            <a:r>
              <a:rPr lang="pl-PL" altLang="pl-PL" sz="1600" dirty="0" smtClean="0">
                <a:solidFill>
                  <a:srgbClr val="1E429A"/>
                </a:solidFill>
                <a:latin typeface="Arial" panose="020B0604020202020204" pitchFamily="34" charset="0"/>
              </a:rPr>
              <a:t>o </a:t>
            </a:r>
            <a:r>
              <a:rPr lang="pl-PL" altLang="pl-PL" sz="1600" dirty="0">
                <a:solidFill>
                  <a:srgbClr val="1E429A"/>
                </a:solidFill>
                <a:latin typeface="Arial" panose="020B0604020202020204" pitchFamily="34" charset="0"/>
              </a:rPr>
              <a:t>wskaźnik wzrostu cen towarów i usług</a:t>
            </a:r>
            <a:endParaRPr lang="pl-PL" altLang="pl-PL" sz="1600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86006"/>
              </p:ext>
            </p:extLst>
          </p:nvPr>
        </p:nvGraphicFramePr>
        <p:xfrm>
          <a:off x="149495" y="1635646"/>
          <a:ext cx="8136904" cy="292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512168"/>
                <a:gridCol w="2232248"/>
                <a:gridCol w="1440160"/>
              </a:tblGrid>
              <a:tr h="792451">
                <a:tc>
                  <a:txBody>
                    <a:bodyPr/>
                    <a:lstStyle/>
                    <a:p>
                      <a:r>
                        <a:rPr lang="pl-PL" dirty="0" smtClean="0"/>
                        <a:t>Zadanie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Planowane wydatki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Planowane wydatki po korekcie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Różnica </a:t>
                      </a:r>
                    </a:p>
                  </a:txBody>
                  <a:tcPr/>
                </a:tc>
              </a:tr>
              <a:tr h="287669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CK 105- imprezy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400.000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Młodzi i Film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450.000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Kabareton 2021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150.000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Jarmark Bożonarodzeniowy 2021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100.000 zł</a:t>
                      </a:r>
                      <a:endParaRPr lang="pl-PL" sz="1400" dirty="0"/>
                    </a:p>
                  </a:txBody>
                  <a:tcPr/>
                </a:tc>
              </a:tr>
              <a:tr h="292605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Otwarcie Amfiteatru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400.000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400.000 zł</a:t>
                      </a:r>
                      <a:endParaRPr lang="pl-PL" sz="14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Festiwal Organowy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60.000 zł</a:t>
                      </a:r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Familijny Park Sztuki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38.000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38.000 zł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2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12347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49495" y="915566"/>
            <a:ext cx="828092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1600" dirty="0">
                <a:solidFill>
                  <a:srgbClr val="1E429A"/>
                </a:solidFill>
                <a:latin typeface="Arial" panose="020B0604020202020204" pitchFamily="34" charset="0"/>
              </a:rPr>
              <a:t>Zmniejszenie wydatków z tytułu nieuchwalenia stawek podatkowych podwyższonych </a:t>
            </a:r>
            <a:r>
              <a:rPr lang="pl-PL" altLang="pl-PL" sz="1600" dirty="0" smtClean="0">
                <a:solidFill>
                  <a:srgbClr val="1E429A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 smtClean="0">
                <a:solidFill>
                  <a:srgbClr val="1E429A"/>
                </a:solidFill>
                <a:latin typeface="Arial" panose="020B0604020202020204" pitchFamily="34" charset="0"/>
              </a:rPr>
            </a:br>
            <a:r>
              <a:rPr lang="pl-PL" altLang="pl-PL" sz="1600" dirty="0" smtClean="0">
                <a:solidFill>
                  <a:srgbClr val="1E429A"/>
                </a:solidFill>
                <a:latin typeface="Arial" panose="020B0604020202020204" pitchFamily="34" charset="0"/>
              </a:rPr>
              <a:t>o </a:t>
            </a:r>
            <a:r>
              <a:rPr lang="pl-PL" altLang="pl-PL" sz="1600" dirty="0">
                <a:solidFill>
                  <a:srgbClr val="1E429A"/>
                </a:solidFill>
                <a:latin typeface="Arial" panose="020B0604020202020204" pitchFamily="34" charset="0"/>
              </a:rPr>
              <a:t>wskaźnik wzrostu cen towarów i usług</a:t>
            </a:r>
            <a:endParaRPr lang="pl-PL" altLang="pl-PL" sz="1600" dirty="0" smtClean="0">
              <a:solidFill>
                <a:srgbClr val="1E429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66220"/>
              </p:ext>
            </p:extLst>
          </p:nvPr>
        </p:nvGraphicFramePr>
        <p:xfrm>
          <a:off x="149495" y="1491630"/>
          <a:ext cx="8136904" cy="356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512168"/>
                <a:gridCol w="2232248"/>
                <a:gridCol w="1440160"/>
              </a:tblGrid>
              <a:tr h="792451">
                <a:tc>
                  <a:txBody>
                    <a:bodyPr/>
                    <a:lstStyle/>
                    <a:p>
                      <a:r>
                        <a:rPr lang="pl-PL" dirty="0" smtClean="0"/>
                        <a:t>Zadanie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Planowane wydatki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Planowane wydatki po korekcie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Różnica </a:t>
                      </a:r>
                    </a:p>
                  </a:txBody>
                  <a:tcPr/>
                </a:tc>
              </a:tr>
              <a:tr h="287669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Festiwal "Koszalińskie Konfrontacje Młodych m-teatr"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"Zdrowo jesz, lepiej żyjesz"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dotacje dla stowarzyszeń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123.000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90.000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33.000 zł</a:t>
                      </a:r>
                      <a:endParaRPr lang="pl-PL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dotacja dla żłobków niepublicznych - jednostki niezaliczane do sektora FP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2.750.000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2.380.00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370.000 zł</a:t>
                      </a:r>
                      <a:endParaRPr lang="pl-PL" sz="1400" dirty="0"/>
                    </a:p>
                  </a:txBody>
                  <a:tcPr/>
                </a:tc>
              </a:tr>
              <a:tr h="292605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dotacja dla żłobków niepublicznych - fundacje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450.000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410.000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40.000 zł</a:t>
                      </a:r>
                      <a:endParaRPr lang="pl-PL" sz="14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Razem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12.230.000 zł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7.730.000 zł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smtClean="0"/>
                        <a:t>4.500.000 </a:t>
                      </a:r>
                      <a:r>
                        <a:rPr lang="pl-PL" sz="1400" b="1" dirty="0" smtClean="0"/>
                        <a:t>zł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53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403648" y="1707654"/>
            <a:ext cx="8785225" cy="1143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mtClean="0">
                <a:solidFill>
                  <a:schemeClr val="bg1"/>
                </a:solidFill>
              </a:rPr>
              <a:t>Dziękuję za uwagę</a:t>
            </a:r>
            <a:endParaRPr lang="pl-PL" altLang="pl-P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1563638"/>
            <a:ext cx="771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Łączna kwota budżetu 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758.455.086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 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7275" y="2349500"/>
            <a:ext cx="7124700" cy="3852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Dochody		</a:t>
            </a:r>
            <a:r>
              <a:rPr lang="pl-PL" sz="1400" b="1" dirty="0" smtClean="0">
                <a:solidFill>
                  <a:srgbClr val="1E429A"/>
                </a:solidFill>
              </a:rPr>
              <a:t> 719.401.086</a:t>
            </a:r>
            <a:r>
              <a:rPr lang="pl-PL" altLang="pl-PL" sz="14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 zł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sz="1400" b="1" dirty="0" smtClean="0">
              <a:solidFill>
                <a:srgbClr val="1E429A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		bieżące			</a:t>
            </a:r>
            <a:r>
              <a:rPr lang="pl-PL" sz="1400" dirty="0" smtClean="0">
                <a:solidFill>
                  <a:srgbClr val="1E429A"/>
                </a:solidFill>
              </a:rPr>
              <a:t>683.441.086</a:t>
            </a: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 zł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		majątkowe	    	  	  </a:t>
            </a:r>
            <a:r>
              <a:rPr lang="pl-PL" sz="1400" dirty="0" smtClean="0">
                <a:solidFill>
                  <a:srgbClr val="1E429A"/>
                </a:solidFill>
              </a:rPr>
              <a:t>35.960.000</a:t>
            </a: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 zł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sz="1400" dirty="0" smtClean="0">
              <a:solidFill>
                <a:srgbClr val="1E429A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Przychody		  </a:t>
            </a:r>
            <a:r>
              <a:rPr lang="pl-PL" sz="1400" b="1" dirty="0" smtClean="0">
                <a:solidFill>
                  <a:srgbClr val="1E429A"/>
                </a:solidFill>
              </a:rPr>
              <a:t>39.054.000</a:t>
            </a:r>
            <a:r>
              <a:rPr lang="pl-PL" altLang="pl-PL" sz="1400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 zł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sz="1400" b="1" dirty="0" smtClean="0">
              <a:solidFill>
                <a:srgbClr val="1E429A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		obligacje	 	 	</a:t>
            </a:r>
            <a:r>
              <a:rPr lang="pl-PL" sz="1400" dirty="0" smtClean="0">
                <a:solidFill>
                  <a:srgbClr val="1E429A"/>
                </a:solidFill>
                <a:latin typeface="+mj-lt"/>
              </a:rPr>
              <a:t>30.000</a:t>
            </a: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.000 zł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		wolne środki	   	  4.500.000 zł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altLang="pl-PL" sz="1400" dirty="0" smtClean="0">
                <a:solidFill>
                  <a:srgbClr val="1E429A"/>
                </a:solidFill>
                <a:latin typeface="Calibri" panose="020F0502020204030204" pitchFamily="34" charset="0"/>
              </a:rPr>
              <a:t>		spłata udzielonych pożyczek	  4.554.000 zł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sz="1400" dirty="0" smtClean="0">
              <a:solidFill>
                <a:srgbClr val="1E429A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pl-PL" altLang="pl-PL" sz="1400" dirty="0" smtClean="0">
              <a:solidFill>
                <a:srgbClr val="1E4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5475" y="2500313"/>
            <a:ext cx="502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pl-PL" altLang="pl-PL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Dochody własne		</a:t>
            </a:r>
            <a:r>
              <a:rPr lang="pl-PL" b="1" dirty="0" smtClean="0">
                <a:solidFill>
                  <a:srgbClr val="1E429A"/>
                </a:solidFill>
              </a:rPr>
              <a:t> </a:t>
            </a:r>
            <a:r>
              <a:rPr lang="pl-PL" b="1" dirty="0" smtClean="0">
                <a:solidFill>
                  <a:srgbClr val="1E429A"/>
                </a:solidFill>
                <a:latin typeface="+mj-lt"/>
              </a:rPr>
              <a:t>358.104.156 zł</a:t>
            </a:r>
            <a:r>
              <a:rPr lang="pl-PL" altLang="pl-PL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1563638"/>
            <a:ext cx="771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dochody–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719.401.086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 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73554"/>
              </p:ext>
            </p:extLst>
          </p:nvPr>
        </p:nvGraphicFramePr>
        <p:xfrm>
          <a:off x="107504" y="3219822"/>
          <a:ext cx="7747000" cy="1702698"/>
        </p:xfrm>
        <a:graphic>
          <a:graphicData uri="http://schemas.openxmlformats.org/drawingml/2006/table">
            <a:tbl>
              <a:tblPr/>
              <a:tblGrid>
                <a:gridCol w="5832648"/>
                <a:gridCol w="1914352"/>
              </a:tblGrid>
              <a:tr h="442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Podatki i opłaty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8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141.697.238</a:t>
                      </a:r>
                      <a:r>
                        <a:rPr lang="pl-PL" sz="1800" b="1" i="0" u="none" strike="noStrike" kern="1200" baseline="0" dirty="0" smtClean="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Dochody z majątku miasta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pl-PL" sz="18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22.354.300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Udziały w podatkach stanowiących dochód budżetu państwa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18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 176.685.018</a:t>
                      </a:r>
                      <a:r>
                        <a:rPr lang="pl-PL" sz="1800" b="1" i="0" u="none" strike="noStrike" kern="1200" baseline="0" dirty="0" smtClean="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Pozostałe dochody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pl-PL" altLang="pl-P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r>
                        <a:rPr lang="pl-PL" sz="1800" b="1" kern="1200" dirty="0" smtClean="0">
                          <a:solidFill>
                            <a:srgbClr val="1E429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.367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.600 zł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8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1563638"/>
            <a:ext cx="771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Dochody 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719.401.086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 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40887"/>
              </p:ext>
            </p:extLst>
          </p:nvPr>
        </p:nvGraphicFramePr>
        <p:xfrm>
          <a:off x="272199" y="2931790"/>
          <a:ext cx="7810500" cy="1630363"/>
        </p:xfrm>
        <a:graphic>
          <a:graphicData uri="http://schemas.openxmlformats.org/drawingml/2006/table">
            <a:tbl>
              <a:tblPr/>
              <a:tblGrid>
                <a:gridCol w="5661025"/>
                <a:gridCol w="2149475"/>
              </a:tblGrid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Subwencja ogólna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20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  174.749.635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Środki zewnętrzne – budżet Unii Europejskiej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pl-PL" sz="20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23.120.260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Dotacje celowe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l-PL" sz="20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163.427.035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40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1563638"/>
            <a:ext cx="771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Dochody 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719.401.086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 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5475" y="2500313"/>
            <a:ext cx="502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pl-PL" altLang="pl-PL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Dochody majątkowe	</a:t>
            </a:r>
            <a:r>
              <a:rPr lang="pl-PL" b="1" dirty="0" smtClean="0">
                <a:solidFill>
                  <a:srgbClr val="1E429A"/>
                </a:solidFill>
              </a:rPr>
              <a:t> </a:t>
            </a:r>
            <a:r>
              <a:rPr lang="pl-PL" b="1" dirty="0" smtClean="0">
                <a:solidFill>
                  <a:srgbClr val="1E429A"/>
                </a:solidFill>
                <a:latin typeface="+mj-lt"/>
              </a:rPr>
              <a:t>35.960.000 zł</a:t>
            </a:r>
            <a:r>
              <a:rPr lang="pl-PL" altLang="pl-PL" b="1" dirty="0" smtClean="0">
                <a:solidFill>
                  <a:srgbClr val="1E429A"/>
                </a:solidFill>
                <a:latin typeface="Calibri" panose="020F0502020204030204" pitchFamily="34" charset="0"/>
              </a:rPr>
              <a:t>	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30422"/>
              </p:ext>
            </p:extLst>
          </p:nvPr>
        </p:nvGraphicFramePr>
        <p:xfrm>
          <a:off x="261962" y="3147814"/>
          <a:ext cx="7810500" cy="1727200"/>
        </p:xfrm>
        <a:graphic>
          <a:graphicData uri="http://schemas.openxmlformats.org/drawingml/2006/table">
            <a:tbl>
              <a:tblPr/>
              <a:tblGrid>
                <a:gridCol w="5661025"/>
                <a:gridCol w="2149475"/>
              </a:tblGrid>
              <a:tr h="542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2000" kern="1200" dirty="0" smtClean="0">
                          <a:solidFill>
                            <a:srgbClr val="1E429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dochody z majątku miasta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429A"/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20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20.391.000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3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1800" kern="1200" dirty="0" smtClean="0">
                          <a:solidFill>
                            <a:srgbClr val="1E429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dochody z budżetu Unii Europejskiej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4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2000" b="1" i="0" u="none" strike="noStrike" kern="1200" baseline="0" dirty="0" smtClean="0">
                          <a:solidFill>
                            <a:srgbClr val="1E429A"/>
                          </a:solidFill>
                          <a:latin typeface="+mj-lt"/>
                          <a:ea typeface="+mn-ea"/>
                          <a:cs typeface="+mn-cs"/>
                        </a:rPr>
                        <a:t>13.160.000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l-PL" sz="1800" kern="1200" dirty="0" smtClean="0">
                          <a:solidFill>
                            <a:srgbClr val="1E429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pozostałe dochody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4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3333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pl-PL" altLang="pl-PL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2000" b="1" kern="1200" dirty="0" smtClean="0">
                          <a:solidFill>
                            <a:srgbClr val="1E429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.409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429A"/>
                          </a:solidFill>
                          <a:effectLst/>
                          <a:latin typeface="Calibri" panose="020F0502020204030204" pitchFamily="34" charset="0"/>
                        </a:rPr>
                        <a:t>.000 zł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5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025601"/>
            <a:ext cx="76581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l-PL" altLang="pl-PL" b="1" dirty="0" smtClean="0">
                <a:solidFill>
                  <a:srgbClr val="1E429A"/>
                </a:solidFill>
                <a:latin typeface="+mj-lt"/>
              </a:rPr>
              <a:t>Wydatki			</a:t>
            </a:r>
            <a:r>
              <a:rPr lang="pl-PL" b="1" dirty="0">
                <a:solidFill>
                  <a:srgbClr val="1E429A"/>
                </a:solidFill>
              </a:rPr>
              <a:t> </a:t>
            </a:r>
            <a:r>
              <a:rPr lang="pl-PL" b="1" dirty="0" smtClean="0">
                <a:solidFill>
                  <a:srgbClr val="1E429A"/>
                </a:solidFill>
              </a:rPr>
              <a:t>734.765.086</a:t>
            </a:r>
            <a:r>
              <a:rPr lang="pl-PL" altLang="pl-PL" b="1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b="1" dirty="0" smtClean="0">
              <a:solidFill>
                <a:srgbClr val="1E429A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	bieżące		</a:t>
            </a:r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dirty="0" smtClean="0">
                <a:solidFill>
                  <a:srgbClr val="1E429A"/>
                </a:solidFill>
                <a:latin typeface="+mj-lt"/>
              </a:rPr>
              <a:t>668.765.086 </a:t>
            </a: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zł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	majątkowe	      </a:t>
            </a:r>
            <a:r>
              <a:rPr lang="pl-PL" dirty="0" smtClean="0">
                <a:solidFill>
                  <a:srgbClr val="1E429A"/>
                </a:solidFill>
                <a:latin typeface="+mj-lt"/>
              </a:rPr>
              <a:t>66.000.000</a:t>
            </a: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dirty="0" smtClean="0">
              <a:solidFill>
                <a:srgbClr val="1E429A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l-PL" altLang="pl-PL" b="1" dirty="0" smtClean="0">
                <a:solidFill>
                  <a:srgbClr val="1E429A"/>
                </a:solidFill>
                <a:latin typeface="+mj-lt"/>
              </a:rPr>
              <a:t>Rozchody		 </a:t>
            </a:r>
            <a:r>
              <a:rPr lang="pl-PL" b="1" dirty="0" smtClean="0">
                <a:solidFill>
                  <a:srgbClr val="1E429A"/>
                </a:solidFill>
                <a:latin typeface="+mj-lt"/>
              </a:rPr>
              <a:t>23.690.000</a:t>
            </a:r>
            <a:r>
              <a:rPr lang="pl-PL" altLang="pl-PL" b="1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dirty="0" smtClean="0">
              <a:solidFill>
                <a:srgbClr val="1E429A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	spłata kredytów </a:t>
            </a:r>
            <a:r>
              <a:rPr lang="pl-PL" altLang="pl-PL" dirty="0">
                <a:solidFill>
                  <a:srgbClr val="1E429A"/>
                </a:solidFill>
                <a:latin typeface="+mj-lt"/>
              </a:rPr>
              <a:t>i </a:t>
            </a: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pożyczek		  </a:t>
            </a:r>
            <a:r>
              <a:rPr lang="pl-PL" dirty="0" smtClean="0">
                <a:solidFill>
                  <a:srgbClr val="1E429A"/>
                </a:solidFill>
                <a:latin typeface="+mj-lt"/>
              </a:rPr>
              <a:t>4.000.000</a:t>
            </a: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	wykup obligacji			18.700.000 zł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	udzielone pożyczki		  </a:t>
            </a:r>
            <a:r>
              <a:rPr lang="pl-PL" dirty="0" smtClean="0">
                <a:solidFill>
                  <a:srgbClr val="1E429A"/>
                </a:solidFill>
                <a:latin typeface="+mj-lt"/>
              </a:rPr>
              <a:t>990.000</a:t>
            </a:r>
            <a:r>
              <a:rPr lang="pl-PL" altLang="pl-PL" dirty="0" smtClean="0">
                <a:solidFill>
                  <a:srgbClr val="1E429A"/>
                </a:solidFill>
                <a:latin typeface="+mj-lt"/>
              </a:rPr>
              <a:t> zł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91680" y="1419622"/>
            <a:ext cx="771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Łączna kwota budżetu 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758.445.086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 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53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1640" y="1563638"/>
            <a:ext cx="771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wydatki zbiorczo 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734.765.086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 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49097" y="192367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pl-PL" altLang="pl-PL" sz="2400" b="1" dirty="0" smtClean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altLang="pl-PL" sz="1800" b="1" dirty="0" smtClean="0">
                <a:solidFill>
                  <a:srgbClr val="1E429A"/>
                </a:solidFill>
                <a:latin typeface="+mj-lt"/>
              </a:rPr>
              <a:t>Wydatki majątkowe		</a:t>
            </a:r>
            <a:r>
              <a:rPr lang="pl-PL" sz="1800" dirty="0"/>
              <a:t> </a:t>
            </a:r>
            <a:r>
              <a:rPr lang="pl-PL" sz="1800" b="1" dirty="0" smtClean="0">
                <a:solidFill>
                  <a:srgbClr val="1E429A"/>
                </a:solidFill>
              </a:rPr>
              <a:t>66.000.000</a:t>
            </a:r>
            <a:r>
              <a:rPr lang="pl-PL" altLang="pl-PL" sz="1800" b="1" dirty="0" smtClean="0">
                <a:solidFill>
                  <a:srgbClr val="1E429A"/>
                </a:solidFill>
                <a:latin typeface="+mj-lt"/>
              </a:rPr>
              <a:t> zł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l-PL" sz="1800" b="1" dirty="0" smtClean="0">
              <a:solidFill>
                <a:srgbClr val="1E429A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w tym: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l-PL" sz="1800" dirty="0" smtClean="0">
              <a:solidFill>
                <a:srgbClr val="1E429A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Inwestycje dofinansowane ze środków zewnętrznych	28.911.510 zł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l-PL" sz="1800" dirty="0" smtClean="0">
              <a:solidFill>
                <a:srgbClr val="1E429A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Przewidywane uzyskanie środków na ten cel 		15.569.000 zł</a:t>
            </a:r>
            <a:endParaRPr lang="pl-PL" sz="1800" dirty="0">
              <a:solidFill>
                <a:srgbClr val="1E429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253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 budżetu Koszalin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2021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1635646"/>
            <a:ext cx="7710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400" dirty="0" smtClean="0">
                <a:solidFill>
                  <a:srgbClr val="1E429A"/>
                </a:solidFill>
                <a:latin typeface="+mj-lt"/>
              </a:rPr>
              <a:t>Wynagrodzenia i pochodne administracji – </a:t>
            </a:r>
            <a:r>
              <a:rPr lang="pl-PL" sz="2400" b="1" dirty="0" smtClean="0">
                <a:solidFill>
                  <a:srgbClr val="1E429A"/>
                </a:solidFill>
                <a:latin typeface="+mj-lt"/>
              </a:rPr>
              <a:t>269,4 mln </a:t>
            </a:r>
            <a:r>
              <a:rPr lang="pl-PL" altLang="pl-PL" sz="2400" b="1" dirty="0" smtClean="0">
                <a:solidFill>
                  <a:srgbClr val="1E429A"/>
                </a:solidFill>
                <a:latin typeface="+mj-lt"/>
              </a:rPr>
              <a:t>zł</a:t>
            </a:r>
            <a:endParaRPr lang="pl-PL" altLang="pl-PL" sz="2400" dirty="0" smtClean="0">
              <a:solidFill>
                <a:srgbClr val="1E429A"/>
              </a:solidFill>
              <a:latin typeface="+mj-lt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9552" y="2105934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w tym: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l-PL" sz="1800" dirty="0" smtClean="0">
              <a:solidFill>
                <a:srgbClr val="1E429A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zabezpieczenie skutków 6% podwyżki dla nauczycieli od września 2020 r.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wprowadzenia PPK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1E429A"/>
                </a:solidFill>
                <a:latin typeface="+mj-lt"/>
              </a:rPr>
              <a:t>w</a:t>
            </a: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yrównanie do minimalnego wynagrodzenia (około 900 osób)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l-PL" sz="1800" dirty="0">
              <a:solidFill>
                <a:srgbClr val="1E429A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l-PL" sz="1800" dirty="0" smtClean="0">
              <a:solidFill>
                <a:srgbClr val="1E429A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b="1" u="sng" dirty="0" smtClean="0">
                <a:solidFill>
                  <a:srgbClr val="1E429A"/>
                </a:solidFill>
                <a:latin typeface="+mj-lt"/>
              </a:rPr>
              <a:t>W 2021 r. plan wynagrodzeń dla administracji został zmniejszony o 900.000 zł</a:t>
            </a:r>
            <a:r>
              <a:rPr lang="pl-PL" sz="1800" dirty="0" smtClean="0">
                <a:solidFill>
                  <a:srgbClr val="1E429A"/>
                </a:solidFill>
                <a:latin typeface="+mj-lt"/>
              </a:rPr>
              <a:t>		</a:t>
            </a:r>
            <a:endParaRPr lang="pl-PL" sz="1800" dirty="0">
              <a:solidFill>
                <a:srgbClr val="1E429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665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994</Words>
  <Application>Microsoft Office PowerPoint</Application>
  <PresentationFormat>Pokaz na ekranie (16:9)</PresentationFormat>
  <Paragraphs>278</Paragraphs>
  <Slides>24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Calibri</vt:lpstr>
      <vt:lpstr>Open Sans</vt:lpstr>
      <vt:lpstr>Segoe UI</vt:lpstr>
      <vt:lpstr>Segoe UI Semibold</vt:lpstr>
      <vt:lpstr>Segoe UI Semilight</vt:lpstr>
      <vt:lpstr>Wingdings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ASAP Lady</dc:creator>
  <cp:lastModifiedBy>Grzegorz Śliżewski</cp:lastModifiedBy>
  <cp:revision>92</cp:revision>
  <cp:lastPrinted>2020-11-03T10:02:07Z</cp:lastPrinted>
  <dcterms:created xsi:type="dcterms:W3CDTF">2017-12-15T12:20:34Z</dcterms:created>
  <dcterms:modified xsi:type="dcterms:W3CDTF">2020-11-03T10:23:59Z</dcterms:modified>
</cp:coreProperties>
</file>